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6" r:id="rId2"/>
    <p:sldId id="257" r:id="rId3"/>
    <p:sldId id="275" r:id="rId4"/>
    <p:sldId id="276" r:id="rId5"/>
    <p:sldId id="277" r:id="rId6"/>
    <p:sldId id="274" r:id="rId7"/>
    <p:sldId id="273" r:id="rId8"/>
    <p:sldId id="268" r:id="rId9"/>
    <p:sldId id="262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6F6B13-34AD-4D41-9129-C3CC74C70BED}" type="datetimeFigureOut">
              <a:rPr lang="it-IT" smtClean="0"/>
              <a:pPr/>
              <a:t>13/12/2013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0086A1-72BC-4C3E-9EF6-9B04DE838E37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085584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CELLULE STAMINALI</a:t>
            </a:r>
            <a:br>
              <a:rPr lang="it-IT" dirty="0" smtClean="0"/>
            </a:br>
            <a:r>
              <a:rPr lang="it-IT" dirty="0" smtClean="0"/>
              <a:t>generalità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3501008"/>
            <a:ext cx="8229600" cy="2592288"/>
          </a:xfrm>
        </p:spPr>
        <p:txBody>
          <a:bodyPr>
            <a:normAutofit/>
          </a:bodyPr>
          <a:lstStyle/>
          <a:p>
            <a:pPr indent="19050">
              <a:buNone/>
            </a:pPr>
            <a:r>
              <a:rPr lang="it-IT" sz="2800" dirty="0" smtClean="0"/>
              <a:t>Le cellule staminali sono particolari cellule non specializzate in grado di riprodursi, attraverso </a:t>
            </a:r>
            <a:r>
              <a:rPr lang="it-IT" sz="2800" dirty="0" smtClean="0"/>
              <a:t>la </a:t>
            </a:r>
            <a:r>
              <a:rPr lang="it-IT" sz="2800" dirty="0" smtClean="0"/>
              <a:t>divisione </a:t>
            </a:r>
            <a:r>
              <a:rPr lang="it-IT" sz="2800" dirty="0" smtClean="0"/>
              <a:t>mitotica,  generando tutti i tessuti del corpo attraverso un processo detto “differenziazione.”</a:t>
            </a:r>
            <a:endParaRPr lang="it-IT" sz="2800" dirty="0"/>
          </a:p>
        </p:txBody>
      </p:sp>
    </p:spTree>
  </p:cSld>
  <p:clrMapOvr>
    <a:masterClrMapping/>
  </p:clrMapOvr>
  <p:transition spd="slow" advTm="10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886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Gran Bretagna, Svizzera e Belgio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dirty="0" smtClean="0"/>
              <a:t>è possibile derivare linee di cellule staminali embrionali umane da blastocisti </a:t>
            </a:r>
            <a:r>
              <a:rPr lang="it-IT" sz="2400" dirty="0" err="1" smtClean="0"/>
              <a:t>sovranumerarie</a:t>
            </a:r>
            <a:endParaRPr lang="it-IT" sz="2400" dirty="0" smtClean="0"/>
          </a:p>
          <a:p>
            <a:pPr>
              <a:buFont typeface="Wingdings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Germania</a:t>
            </a:r>
          </a:p>
          <a:p>
            <a:pPr marL="0" indent="0">
              <a:buNone/>
            </a:pPr>
            <a:r>
              <a:rPr lang="it-IT" sz="2400" dirty="0" smtClean="0"/>
              <a:t>È permesso impiegare per la ricerca solo cellule embrionali prodotte entro il 2002</a:t>
            </a:r>
          </a:p>
          <a:p>
            <a:pPr>
              <a:buFont typeface="Wingdings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Francia</a:t>
            </a:r>
          </a:p>
          <a:p>
            <a:pPr marL="0" indent="0">
              <a:buNone/>
            </a:pPr>
            <a:r>
              <a:rPr lang="it-IT" sz="2400" dirty="0" smtClean="0"/>
              <a:t>Nel luglio 2013 il Parlamento approva la legge che toglie il divieto alla ricerca sugli embrioni umani</a:t>
            </a:r>
          </a:p>
          <a:p>
            <a:pPr>
              <a:buFont typeface="Wingdings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USA</a:t>
            </a:r>
          </a:p>
          <a:p>
            <a:pPr marL="0" indent="0">
              <a:buNone/>
            </a:pPr>
            <a:r>
              <a:rPr lang="it-IT" sz="2400" dirty="0" smtClean="0"/>
              <a:t>L’amministrazione Bush non vieta la ricerca sulle ES  umane, ma non permette l’utilizzo, a tal fine, di finanziamenti pubblici; la ricerca va avanti ma solo grazie ai finanziamenti privati. L’amministrazione Obama rimuoverà il divieto</a:t>
            </a:r>
          </a:p>
        </p:txBody>
      </p:sp>
    </p:spTree>
  </p:cSld>
  <p:clrMapOvr>
    <a:masterClrMapping/>
  </p:clrMapOvr>
  <p:transition spd="slow" advTm="25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36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 in Italia?...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119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legge italiana è ingarbugliata e contraddittoria: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È infatti proibita la derivazione di nuove linee di ES, ma è permesso l’uso di linee già derivate, anche importate.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legge 40/2004 </a:t>
            </a:r>
            <a:r>
              <a:rPr lang="it-IT" dirty="0" smtClean="0"/>
              <a:t>protegge l’embrione concepito in vitro, obbligando la donna all’impianto di tutti gli ovociti fecondati, mentre </a:t>
            </a:r>
            <a:r>
              <a:rPr lang="it-IT" dirty="0" smtClean="0"/>
              <a:t>la </a:t>
            </a:r>
            <a:r>
              <a:rPr lang="it-IT" dirty="0" smtClean="0"/>
              <a:t>194 le permette di </a:t>
            </a:r>
            <a:r>
              <a:rPr lang="it-IT" dirty="0" smtClean="0"/>
              <a:t>interrompere la gravidanza entro </a:t>
            </a:r>
            <a:r>
              <a:rPr lang="it-IT" dirty="0" smtClean="0"/>
              <a:t>dodici settimane. </a:t>
            </a:r>
          </a:p>
        </p:txBody>
      </p:sp>
    </p:spTree>
  </p:cSld>
  <p:clrMapOvr>
    <a:masterClrMapping/>
  </p:clrMapOvr>
  <p:transition spd="slow" advTm="15000">
    <p:spli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1143000"/>
          </a:xfrm>
        </p:spPr>
        <p:txBody>
          <a:bodyPr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 allora</a:t>
            </a:r>
            <a:r>
              <a:rPr lang="it-IT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?...</a:t>
            </a:r>
            <a:endParaRPr lang="it-IT" sz="3200" b="1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Certo il tema delle staminali embrionali solleva numerose questioni etiche alle quali forse riusciremo a dare una risposta serena e non equivoca soltanto se riusciremo a dare una risposta certa ad un’altra domanda: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3200" b="1" dirty="0" smtClean="0">
                <a:solidFill>
                  <a:srgbClr val="FF0000"/>
                </a:solidFill>
              </a:rPr>
              <a:t>Cos’è veramente  ciò che chiamiamo vita ?</a:t>
            </a:r>
            <a:endParaRPr lang="it-IT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15000">
    <p:plu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16416" cy="7920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Classificazione </a:t>
            </a:r>
            <a:r>
              <a:rPr lang="it-IT" dirty="0" smtClean="0"/>
              <a:t>   (1/3)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88840"/>
            <a:ext cx="6012160" cy="4176464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1800" b="1" dirty="0" smtClean="0"/>
          </a:p>
          <a:p>
            <a:pPr marL="273050" indent="-6350"/>
            <a:r>
              <a:rPr lang="it-IT" sz="2400" b="1" dirty="0" smtClean="0"/>
              <a:t>   </a:t>
            </a:r>
            <a:r>
              <a:rPr lang="it-IT" sz="2400" b="1" dirty="0" smtClean="0">
                <a:solidFill>
                  <a:srgbClr val="FF0000"/>
                </a:solidFill>
              </a:rPr>
              <a:t>Cellule </a:t>
            </a:r>
            <a:r>
              <a:rPr lang="it-IT" sz="2400" b="1" dirty="0" smtClean="0">
                <a:solidFill>
                  <a:srgbClr val="FF0000"/>
                </a:solidFill>
              </a:rPr>
              <a:t>staminali embrionali  </a:t>
            </a:r>
          </a:p>
          <a:p>
            <a:pPr marL="273050" indent="-6350">
              <a:buNone/>
            </a:pPr>
            <a:endParaRPr lang="it-IT" sz="2400" dirty="0" smtClean="0"/>
          </a:p>
          <a:p>
            <a:pPr marL="273050" indent="-6350">
              <a:buNone/>
            </a:pPr>
            <a:r>
              <a:rPr lang="it-IT" sz="2400" dirty="0" smtClean="0"/>
              <a:t>Le </a:t>
            </a:r>
            <a:r>
              <a:rPr lang="it-IT" sz="2400" dirty="0" smtClean="0"/>
              <a:t>cellule staminali embrionali sono cellule primitive capaci di </a:t>
            </a:r>
            <a:r>
              <a:rPr lang="it-IT" sz="2400" dirty="0" smtClean="0"/>
              <a:t>trasformarsi in </a:t>
            </a:r>
            <a:r>
              <a:rPr lang="it-IT" sz="2400" dirty="0" smtClean="0"/>
              <a:t>tutti i tipi di cellule   che formano l’organismo. </a:t>
            </a:r>
          </a:p>
          <a:p>
            <a:pPr marL="273050" indent="-6350">
              <a:buNone/>
            </a:pPr>
            <a:r>
              <a:rPr lang="it-IT" sz="2400" dirty="0" smtClean="0"/>
              <a:t>Esse </a:t>
            </a:r>
            <a:r>
              <a:rPr lang="it-IT" sz="2400" dirty="0" smtClean="0"/>
              <a:t>alimentano la vita grazie alla loro </a:t>
            </a:r>
            <a:r>
              <a:rPr lang="it-IT" sz="2400" dirty="0" smtClean="0"/>
              <a:t>capacità di </a:t>
            </a:r>
            <a:r>
              <a:rPr lang="it-IT" sz="2400" dirty="0" smtClean="0"/>
              <a:t>auto-rinnovarsi e specializzarsi nei differenti tipi di cellula.</a:t>
            </a:r>
            <a:endParaRPr lang="it-IT" sz="2400" b="1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600" dirty="0" smtClean="0"/>
          </a:p>
        </p:txBody>
      </p:sp>
      <p:pic>
        <p:nvPicPr>
          <p:cNvPr id="4102" name="Picture 6" descr="http://www.nextme.it/images/stories/Scienza/Salute/cellule_stamina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033152"/>
            <a:ext cx="2736304" cy="1683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Tm="15000">
    <p:wipe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s1.mm.bing.net/th?id=H.4995447593895500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836712"/>
            <a:ext cx="2628900" cy="2234565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796136" y="1412776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OVOCITA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zigote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10244" name="Picture 4" descr="http://ts3.mm.bing.net/th?id=H.4681781858861486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789040"/>
            <a:ext cx="2628900" cy="1905000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5868144" y="4005064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MORULA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Cellule staminali totipotenti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4355976" y="5805264"/>
            <a:ext cx="0" cy="762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4283968" y="3140968"/>
            <a:ext cx="34280" cy="5124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s2.mm.bing.net/th?id=H.5008272354314609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836712"/>
            <a:ext cx="1684255" cy="1656184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895600" y="25908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                  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BLASTULA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Cellule </a:t>
            </a:r>
            <a:r>
              <a:rPr lang="it-IT" dirty="0" smtClean="0">
                <a:solidFill>
                  <a:srgbClr val="FF0000"/>
                </a:solidFill>
              </a:rPr>
              <a:t>staminali </a:t>
            </a:r>
            <a:r>
              <a:rPr lang="it-IT" dirty="0" err="1" smtClean="0">
                <a:solidFill>
                  <a:srgbClr val="FF0000"/>
                </a:solidFill>
              </a:rPr>
              <a:t>pluripotenti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1905000" y="3200400"/>
            <a:ext cx="1066800" cy="304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562600" y="3200400"/>
            <a:ext cx="129540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/>
          <p:cNvSpPr/>
          <p:nvPr/>
        </p:nvSpPr>
        <p:spPr>
          <a:xfrm>
            <a:off x="838200" y="342900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1371600" y="342900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1371600" y="373380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838200" y="373380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381000" y="358140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251520" y="414908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Isolamento delle cellule staminali della massa cellulare interna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477000" y="2286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Prelievo e utilizzo delle cellule multipotenti e pluripotenti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6948264" y="3429000"/>
            <a:ext cx="304800" cy="3048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2 19"/>
          <p:cNvCxnSpPr/>
          <p:nvPr/>
        </p:nvCxnSpPr>
        <p:spPr>
          <a:xfrm flipH="1">
            <a:off x="5791200" y="3733800"/>
            <a:ext cx="1143000" cy="2286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7010400" y="3733800"/>
            <a:ext cx="76200" cy="304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7315200" y="3733800"/>
            <a:ext cx="609600" cy="2286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nterruzione 26"/>
          <p:cNvSpPr/>
          <p:nvPr/>
        </p:nvSpPr>
        <p:spPr>
          <a:xfrm rot="15347849">
            <a:off x="5168500" y="3987597"/>
            <a:ext cx="565898" cy="256286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Interruzione 29"/>
          <p:cNvSpPr/>
          <p:nvPr/>
        </p:nvSpPr>
        <p:spPr>
          <a:xfrm rot="15933718">
            <a:off x="4813954" y="3979194"/>
            <a:ext cx="565898" cy="24475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Interruzione 32"/>
          <p:cNvSpPr/>
          <p:nvPr/>
        </p:nvSpPr>
        <p:spPr>
          <a:xfrm>
            <a:off x="5410200" y="3962400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Interruzione 33"/>
          <p:cNvSpPr/>
          <p:nvPr/>
        </p:nvSpPr>
        <p:spPr>
          <a:xfrm>
            <a:off x="5054118" y="3969302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Interruzione 39"/>
          <p:cNvSpPr/>
          <p:nvPr/>
        </p:nvSpPr>
        <p:spPr>
          <a:xfrm rot="15347849">
            <a:off x="6616299" y="4292396"/>
            <a:ext cx="565898" cy="256286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Interruzione 40"/>
          <p:cNvSpPr/>
          <p:nvPr/>
        </p:nvSpPr>
        <p:spPr>
          <a:xfrm rot="15933718">
            <a:off x="6261755" y="4283993"/>
            <a:ext cx="565898" cy="24475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Interruzione 41"/>
          <p:cNvSpPr/>
          <p:nvPr/>
        </p:nvSpPr>
        <p:spPr>
          <a:xfrm>
            <a:off x="6858000" y="4267199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Interruzione 42"/>
          <p:cNvSpPr/>
          <p:nvPr/>
        </p:nvSpPr>
        <p:spPr>
          <a:xfrm>
            <a:off x="6477000" y="4267199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Interruzione 43"/>
          <p:cNvSpPr/>
          <p:nvPr/>
        </p:nvSpPr>
        <p:spPr>
          <a:xfrm rot="15347849">
            <a:off x="8233844" y="3660515"/>
            <a:ext cx="514568" cy="25211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5" name="Interruzione 44"/>
          <p:cNvSpPr/>
          <p:nvPr/>
        </p:nvSpPr>
        <p:spPr>
          <a:xfrm rot="15933718">
            <a:off x="7861956" y="3750594"/>
            <a:ext cx="565898" cy="24475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Interruzione 45"/>
          <p:cNvSpPr/>
          <p:nvPr/>
        </p:nvSpPr>
        <p:spPr>
          <a:xfrm>
            <a:off x="8458202" y="3657600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Interruzione 46"/>
          <p:cNvSpPr/>
          <p:nvPr/>
        </p:nvSpPr>
        <p:spPr>
          <a:xfrm>
            <a:off x="8077202" y="3810000"/>
            <a:ext cx="76200" cy="3048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/>
          <p:cNvSpPr txBox="1"/>
          <p:nvPr/>
        </p:nvSpPr>
        <p:spPr>
          <a:xfrm>
            <a:off x="3276600" y="44196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Differenziazione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cellule emopoietiche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(sistema circolatorio)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5410200" y="49530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Differenzazione in cellule nervose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(sistema nervoso)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3" name="CasellaDiTesto 52"/>
          <p:cNvSpPr txBox="1"/>
          <p:nvPr/>
        </p:nvSpPr>
        <p:spPr>
          <a:xfrm>
            <a:off x="7315200" y="4267200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Differenzazione in cellule mesenchimali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(sistema </a:t>
            </a:r>
            <a:r>
              <a:rPr lang="it-IT" dirty="0" smtClean="0">
                <a:solidFill>
                  <a:srgbClr val="FF0000"/>
                </a:solidFill>
              </a:rPr>
              <a:t>immunitari0 tessuti </a:t>
            </a:r>
            <a:r>
              <a:rPr lang="it-IT" dirty="0" smtClean="0">
                <a:solidFill>
                  <a:srgbClr val="FF0000"/>
                </a:solidFill>
              </a:rPr>
              <a:t>connettivi)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57" name="Connettore 2 56"/>
          <p:cNvCxnSpPr/>
          <p:nvPr/>
        </p:nvCxnSpPr>
        <p:spPr>
          <a:xfrm>
            <a:off x="6172200" y="5867400"/>
            <a:ext cx="0" cy="762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7848600" y="6324600"/>
            <a:ext cx="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990600" y="5410200"/>
            <a:ext cx="0" cy="1066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3923928" y="6165304"/>
            <a:ext cx="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2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27" grpId="0" animBg="1"/>
      <p:bldP spid="30" grpId="0" animBg="1"/>
      <p:bldP spid="33" grpId="0" animBg="1"/>
      <p:bldP spid="34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s2.mm.bing.net/th?id=H.5024936832729785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2224454" cy="186567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28600" y="41910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Colture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 cellule pluripotenti utilizzabili ad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ampio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spettro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196" name="Picture 4" descr="http://ts4.mm.bing.net/th?id=H.4820165686920427&amp;pid=15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981200"/>
            <a:ext cx="2136183" cy="2100581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2514600" y="4343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Cellule del sangue</a:t>
            </a:r>
          </a:p>
        </p:txBody>
      </p:sp>
      <p:pic>
        <p:nvPicPr>
          <p:cNvPr id="8198" name="Picture 6" descr="http://ts4.mm.bing.net/th?id=H.4605894082626911&amp;pid=15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057400"/>
            <a:ext cx="1983558" cy="2000251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4876800" y="4343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Cellule del sistema nervoso</a:t>
            </a:r>
          </a:p>
        </p:txBody>
      </p:sp>
      <p:pic>
        <p:nvPicPr>
          <p:cNvPr id="8200" name="Picture 8" descr="http://ts4.mm.bing.net/th?id=H.5024734971824327&amp;pid=15.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1828800"/>
            <a:ext cx="2113280" cy="2438400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7086600" y="4495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Tessuto connettivo, ossa, cartilagine </a:t>
            </a:r>
            <a:r>
              <a:rPr lang="it-IT" dirty="0" smtClean="0"/>
              <a:t>…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7812360" y="1124744"/>
            <a:ext cx="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6084168" y="1052736"/>
            <a:ext cx="0" cy="762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971600" y="980728"/>
            <a:ext cx="0" cy="9227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835896" y="980728"/>
            <a:ext cx="0" cy="75091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7563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28800"/>
            <a:ext cx="6588224" cy="504056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 smtClean="0"/>
          </a:p>
          <a:p>
            <a:pPr marL="273050" indent="-6350"/>
            <a:r>
              <a:rPr lang="it-IT" sz="2400" b="1" dirty="0" smtClean="0"/>
              <a:t>  </a:t>
            </a:r>
            <a:r>
              <a:rPr lang="it-IT" sz="2400" b="1" dirty="0" smtClean="0">
                <a:solidFill>
                  <a:srgbClr val="FF0000"/>
                </a:solidFill>
              </a:rPr>
              <a:t>Cellule </a:t>
            </a:r>
            <a:r>
              <a:rPr lang="it-IT" sz="2400" b="1" dirty="0" smtClean="0">
                <a:solidFill>
                  <a:srgbClr val="FF0000"/>
                </a:solidFill>
              </a:rPr>
              <a:t>staminali adulte </a:t>
            </a:r>
          </a:p>
          <a:p>
            <a:pPr marL="273050" indent="-6350">
              <a:buNone/>
            </a:pPr>
            <a:endParaRPr lang="it-IT" sz="2400" dirty="0" smtClean="0"/>
          </a:p>
          <a:p>
            <a:pPr marL="273050" indent="-6350">
              <a:buNone/>
            </a:pPr>
            <a:r>
              <a:rPr lang="it-IT" sz="2400" dirty="0" smtClean="0"/>
              <a:t>Le </a:t>
            </a:r>
            <a:r>
              <a:rPr lang="it-IT" sz="2400" dirty="0" smtClean="0"/>
              <a:t>cellule staminali adulte sono cellule primitive non specializzate</a:t>
            </a:r>
            <a:r>
              <a:rPr lang="it-IT" sz="2400" dirty="0" smtClean="0"/>
              <a:t>,  </a:t>
            </a:r>
            <a:r>
              <a:rPr lang="it-IT" sz="2400" dirty="0" smtClean="0"/>
              <a:t>dotate della capacità di trasformarsi in diversi tipi di cellule </a:t>
            </a:r>
            <a:r>
              <a:rPr lang="it-IT" sz="2400" dirty="0" smtClean="0"/>
              <a:t>del </a:t>
            </a:r>
            <a:r>
              <a:rPr lang="it-IT" sz="2400" dirty="0" smtClean="0"/>
              <a:t>corpo attraverso un processo denominato differenziamento cellulare. </a:t>
            </a:r>
            <a:endParaRPr lang="it-IT" sz="2400" dirty="0" smtClean="0"/>
          </a:p>
          <a:p>
            <a:pPr marL="273050" indent="-6350">
              <a:buNone/>
            </a:pPr>
            <a:r>
              <a:rPr lang="it-IT" sz="2400" dirty="0" smtClean="0"/>
              <a:t>Esse </a:t>
            </a:r>
            <a:r>
              <a:rPr lang="it-IT" sz="2400" dirty="0" smtClean="0"/>
              <a:t>sono fondamentali per il </a:t>
            </a:r>
            <a:r>
              <a:rPr lang="it-IT" sz="2400" dirty="0" smtClean="0"/>
              <a:t> mantenimento </a:t>
            </a:r>
            <a:r>
              <a:rPr lang="it-IT" sz="2400" dirty="0" smtClean="0"/>
              <a:t>in vita dell' </a:t>
            </a:r>
            <a:r>
              <a:rPr lang="it-IT" sz="2400" dirty="0" smtClean="0"/>
              <a:t>organismo e </a:t>
            </a:r>
            <a:r>
              <a:rPr lang="it-IT" sz="2400" dirty="0" smtClean="0"/>
              <a:t>dei suoi tessuti.</a:t>
            </a: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 smtClean="0"/>
          </a:p>
          <a:p>
            <a:pPr>
              <a:buNone/>
            </a:pPr>
            <a:endParaRPr lang="it-IT" sz="1800" dirty="0" smtClean="0"/>
          </a:p>
        </p:txBody>
      </p:sp>
      <p:pic>
        <p:nvPicPr>
          <p:cNvPr id="4098" name="Picture 2" descr="http://www.uccronline.it/wp-content/uploads/2012/01/Staminali-adul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890086"/>
            <a:ext cx="2769308" cy="18989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r>
              <a:rPr lang="it-IT" sz="4500" dirty="0" smtClean="0"/>
              <a:t>Classificazione</a:t>
            </a:r>
            <a:r>
              <a:rPr lang="it-IT" sz="4400" dirty="0" smtClean="0"/>
              <a:t>    </a:t>
            </a:r>
            <a:r>
              <a:rPr lang="it-IT" sz="4400" dirty="0" smtClean="0"/>
              <a:t>(2/3</a:t>
            </a:r>
            <a:r>
              <a:rPr lang="it-IT" sz="4400" dirty="0" smtClean="0"/>
              <a:t>)</a:t>
            </a:r>
            <a:endParaRPr lang="it-IT" sz="4400" dirty="0"/>
          </a:p>
        </p:txBody>
      </p:sp>
    </p:spTree>
  </p:cSld>
  <p:clrMapOvr>
    <a:masterClrMapping/>
  </p:clrMapOvr>
  <p:transition spd="slow" advTm="15000">
    <p:wipe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820472" cy="634082"/>
          </a:xfrm>
        </p:spPr>
        <p:txBody>
          <a:bodyPr>
            <a:normAutofit fontScale="90000"/>
          </a:bodyPr>
          <a:lstStyle/>
          <a:p>
            <a:r>
              <a:rPr lang="it-IT" sz="5400" dirty="0" smtClean="0"/>
              <a:t>Classificazione</a:t>
            </a:r>
            <a:r>
              <a:rPr lang="it-IT" sz="4800" dirty="0" smtClean="0"/>
              <a:t>    </a:t>
            </a:r>
            <a:r>
              <a:rPr lang="it-IT" sz="4800" dirty="0" smtClean="0"/>
              <a:t>(3/</a:t>
            </a:r>
            <a:r>
              <a:rPr lang="it-IT" sz="4800" dirty="0" err="1" smtClean="0"/>
              <a:t>3</a:t>
            </a:r>
            <a:r>
              <a:rPr lang="it-IT" sz="4800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28800"/>
            <a:ext cx="6300192" cy="468052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dirty="0" smtClean="0"/>
          </a:p>
          <a:p>
            <a:pPr marL="273050" indent="-6350"/>
            <a:r>
              <a:rPr lang="it-IT" sz="2400" b="1" dirty="0" smtClean="0"/>
              <a:t>  </a:t>
            </a:r>
            <a:r>
              <a:rPr lang="it-IT" sz="2400" b="1" dirty="0" smtClean="0">
                <a:solidFill>
                  <a:srgbClr val="FF0000"/>
                </a:solidFill>
              </a:rPr>
              <a:t>Cellule </a:t>
            </a:r>
            <a:r>
              <a:rPr lang="it-IT" sz="2400" b="1" dirty="0" smtClean="0">
                <a:solidFill>
                  <a:srgbClr val="FF0000"/>
                </a:solidFill>
              </a:rPr>
              <a:t>staminali indotte (IPS)</a:t>
            </a:r>
          </a:p>
          <a:p>
            <a:pPr marL="273050" indent="-6350">
              <a:buNone/>
            </a:pPr>
            <a:r>
              <a:rPr lang="it-IT" sz="1800" b="1" dirty="0" smtClean="0"/>
              <a:t>       </a:t>
            </a:r>
            <a:endParaRPr lang="it-IT" sz="1800" b="1" dirty="0" smtClean="0"/>
          </a:p>
          <a:p>
            <a:pPr marL="273050" indent="-6350">
              <a:buNone/>
            </a:pPr>
            <a:r>
              <a:rPr lang="it-IT" sz="2400" dirty="0" smtClean="0"/>
              <a:t>Le </a:t>
            </a:r>
            <a:r>
              <a:rPr lang="it-IT" sz="2400" dirty="0" smtClean="0"/>
              <a:t>cellule </a:t>
            </a:r>
            <a:r>
              <a:rPr lang="it-IT" sz="2400" dirty="0" smtClean="0"/>
              <a:t>pluripotenti indotte (iPS</a:t>
            </a:r>
            <a:r>
              <a:rPr lang="it-IT" sz="2400" dirty="0" smtClean="0"/>
              <a:t>) sono cellule ottenute </a:t>
            </a:r>
            <a:r>
              <a:rPr lang="it-IT" sz="2400" dirty="0" smtClean="0"/>
              <a:t>riprogrammando </a:t>
            </a:r>
            <a:r>
              <a:rPr lang="it-IT" sz="2400" dirty="0" smtClean="0"/>
              <a:t>cellule adulte tramite  vettori </a:t>
            </a:r>
            <a:r>
              <a:rPr lang="it-IT" sz="2400" dirty="0" smtClean="0"/>
              <a:t>retrovirali in grado </a:t>
            </a:r>
          </a:p>
          <a:p>
            <a:pPr marL="273050" indent="-6350">
              <a:buNone/>
            </a:pPr>
            <a:r>
              <a:rPr lang="it-IT" sz="2400" dirty="0" smtClean="0"/>
              <a:t>di </a:t>
            </a:r>
            <a:r>
              <a:rPr lang="it-IT" sz="2400" dirty="0" smtClean="0"/>
              <a:t>farle ritornare in uno stato simile a quello delle cellule staminali </a:t>
            </a:r>
            <a:r>
              <a:rPr lang="it-IT" sz="2400" dirty="0" smtClean="0"/>
              <a:t>embrionali</a:t>
            </a:r>
            <a:r>
              <a:rPr lang="it-IT" sz="2400" dirty="0" smtClean="0"/>
              <a:t>, ottenendo così la possibilità di generare tutti i tipi cellulari.</a:t>
            </a:r>
            <a:endParaRPr lang="it-IT" sz="2400" dirty="0"/>
          </a:p>
        </p:txBody>
      </p:sp>
      <p:pic>
        <p:nvPicPr>
          <p:cNvPr id="4100" name="Picture 4" descr="http://media.wired.it/uploads/600x335/201302/minimo_rischio_di_rigetto_con_le_staminali_indotte__6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892829"/>
            <a:ext cx="2844316" cy="18962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Tm="15000">
    <p:wipe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r>
              <a:rPr lang="it-IT" sz="4900" dirty="0" smtClean="0"/>
              <a:t>Possibili applicazioni </a:t>
            </a:r>
            <a:endParaRPr lang="it-IT" sz="49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060848"/>
            <a:ext cx="4680520" cy="30243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it-IT" sz="2400" dirty="0" smtClean="0"/>
          </a:p>
          <a:p>
            <a:r>
              <a:rPr lang="it-IT" sz="2600" b="1" dirty="0" smtClean="0">
                <a:solidFill>
                  <a:srgbClr val="FF0000"/>
                </a:solidFill>
              </a:rPr>
              <a:t>per la cura di  varie malattie</a:t>
            </a:r>
          </a:p>
          <a:p>
            <a:pPr marL="361950" indent="-171450" algn="just">
              <a:buFont typeface="Courier New" pitchFamily="49" charset="0"/>
              <a:buChar char="o"/>
            </a:pPr>
            <a:r>
              <a:rPr lang="it-IT" sz="2400" dirty="0" smtClean="0"/>
              <a:t>malattie </a:t>
            </a:r>
            <a:r>
              <a:rPr lang="it-IT" sz="2400" dirty="0" smtClean="0"/>
              <a:t>neurodegenerative, oggi incurabili, </a:t>
            </a:r>
            <a:r>
              <a:rPr lang="it-IT" sz="2400" dirty="0" smtClean="0"/>
              <a:t>come il PARKISON e l’ALZHEIMER. </a:t>
            </a:r>
          </a:p>
          <a:p>
            <a:pPr marL="361950" indent="-171450" algn="just">
              <a:buFont typeface="Courier New" pitchFamily="49" charset="0"/>
              <a:buChar char="o"/>
            </a:pPr>
            <a:r>
              <a:rPr lang="it-IT" sz="2400" dirty="0" smtClean="0"/>
              <a:t> i tumori, le </a:t>
            </a:r>
            <a:r>
              <a:rPr lang="it-IT" sz="2400" dirty="0" smtClean="0"/>
              <a:t>leucemie</a:t>
            </a:r>
            <a:endParaRPr lang="it-IT" sz="2400" dirty="0" smtClean="0"/>
          </a:p>
          <a:p>
            <a:pPr marL="361950" indent="-171450" algn="just">
              <a:buFont typeface="Courier New" pitchFamily="49" charset="0"/>
              <a:buChar char="o"/>
            </a:pPr>
            <a:r>
              <a:rPr lang="it-IT" sz="2400" dirty="0" smtClean="0"/>
              <a:t>  malattie genetiche rare.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endParaRPr lang="it-IT" sz="2400" dirty="0" smtClean="0"/>
          </a:p>
          <a:p>
            <a:pPr algn="just"/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pPr>
              <a:buFont typeface="Wingdings" pitchFamily="2" charset="2"/>
              <a:buChar char="ü"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508104" y="17008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2" descr="http://d35obg07bzmh9h.cloudfront.net/wp-content/uploads/2013/03/Infusione-cellule-stamina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20888"/>
            <a:ext cx="3491835" cy="2730918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323528" y="5157192"/>
            <a:ext cx="84249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Nella medicina rigenerativa </a:t>
            </a:r>
          </a:p>
          <a:p>
            <a:pPr algn="just">
              <a:buFont typeface="Courier New" pitchFamily="49" charset="0"/>
              <a:buChar char="o"/>
            </a:pPr>
            <a:r>
              <a:rPr lang="it-IT" sz="2200" dirty="0" smtClean="0"/>
              <a:t> </a:t>
            </a:r>
            <a:r>
              <a:rPr lang="it-IT" sz="2200" dirty="0" smtClean="0"/>
              <a:t>da un tessuto o un organo si possono ricavare  cellule staminali con cui riparare la parte o l’organo  danneggiato. 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556792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le cellule staminali potrebbero rappresentare, in un prossimo futuro,  una  preziosa arma  </a:t>
            </a:r>
          </a:p>
          <a:p>
            <a:endParaRPr lang="it-IT" dirty="0"/>
          </a:p>
        </p:txBody>
      </p:sp>
    </p:spTree>
  </p:cSld>
  <p:clrMapOvr>
    <a:masterClrMapping/>
  </p:clrMapOvr>
  <p:transition spd="slow" advTm="15000">
    <p:wheel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363272" cy="417646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È l’anno in cui per la prima volta si ottengono cellule staminali embrionali umane da blastocisti </a:t>
            </a:r>
            <a:r>
              <a:rPr lang="it-IT" dirty="0" err="1" smtClean="0"/>
              <a:t>sovrannumerarie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L’opinione pubblica si divide su posizioni diverse e contrastanti.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Si inizia a legiferare sull’uso delle staminali embrionali ma i vari Stati assumono posizioni diverse:</a:t>
            </a:r>
          </a:p>
          <a:p>
            <a:pPr marL="514350" indent="-514350">
              <a:buNone/>
            </a:pP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Quadro normativo e problemi etici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84482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 </a:t>
            </a:r>
            <a:r>
              <a:rPr lang="it-IT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1998</a:t>
            </a:r>
            <a:r>
              <a:rPr lang="it-IT" sz="3200" b="1" dirty="0" smtClean="0"/>
              <a:t>      </a:t>
            </a:r>
            <a:r>
              <a:rPr lang="it-IT" sz="3200" dirty="0" smtClean="0"/>
              <a:t>Segna </a:t>
            </a:r>
            <a:r>
              <a:rPr lang="it-IT" sz="3200" dirty="0" smtClean="0"/>
              <a:t>l’inizio del dibattito etico</a:t>
            </a:r>
            <a:endParaRPr lang="it-IT" sz="3200" dirty="0"/>
          </a:p>
        </p:txBody>
      </p:sp>
    </p:spTree>
  </p:cSld>
  <p:clrMapOvr>
    <a:masterClrMapping/>
  </p:clrMapOvr>
  <p:transition spd="slow" advTm="15000">
    <p:dissolv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2|1.7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6|1.1|1|0.9|0.7|0.9|0.8|0.8|0.9|0.7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2.9|1.4|1.5|1.5|1.5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588</Words>
  <Application>Microsoft Office PowerPoint</Application>
  <PresentationFormat>Presentazione su schermo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Equinozio</vt:lpstr>
      <vt:lpstr>CELLULE STAMINALI generalità</vt:lpstr>
      <vt:lpstr>Classificazione    (1/3)</vt:lpstr>
      <vt:lpstr>Diapositiva 3</vt:lpstr>
      <vt:lpstr>Diapositiva 4</vt:lpstr>
      <vt:lpstr>Diapositiva 5</vt:lpstr>
      <vt:lpstr>Classificazione    (2/3)</vt:lpstr>
      <vt:lpstr>Classificazione    (3/3)</vt:lpstr>
      <vt:lpstr>Possibili applicazioni </vt:lpstr>
      <vt:lpstr>Quadro normativo e problemi etici</vt:lpstr>
      <vt:lpstr>Diapositiva 10</vt:lpstr>
      <vt:lpstr>E in Italia?...</vt:lpstr>
      <vt:lpstr>E allora?...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CELLULE STAMINALI – CONOSCENZE PREGRESSE</dc:title>
  <dc:creator>anna</dc:creator>
  <cp:lastModifiedBy>anna</cp:lastModifiedBy>
  <cp:revision>68</cp:revision>
  <dcterms:created xsi:type="dcterms:W3CDTF">2013-12-11T18:35:56Z</dcterms:created>
  <dcterms:modified xsi:type="dcterms:W3CDTF">2013-12-14T00:02:01Z</dcterms:modified>
</cp:coreProperties>
</file>